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19"/>
  </p:notesMasterIdLst>
  <p:sldIdLst>
    <p:sldId id="266" r:id="rId2"/>
    <p:sldId id="258" r:id="rId3"/>
    <p:sldId id="257" r:id="rId4"/>
    <p:sldId id="259" r:id="rId5"/>
    <p:sldId id="260" r:id="rId6"/>
    <p:sldId id="261" r:id="rId7"/>
    <p:sldId id="264" r:id="rId8"/>
    <p:sldId id="270" r:id="rId9"/>
    <p:sldId id="276" r:id="rId10"/>
    <p:sldId id="271" r:id="rId11"/>
    <p:sldId id="277" r:id="rId12"/>
    <p:sldId id="274" r:id="rId13"/>
    <p:sldId id="275" r:id="rId14"/>
    <p:sldId id="278" r:id="rId15"/>
    <p:sldId id="272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452"/>
    <a:srgbClr val="FF61DA"/>
    <a:srgbClr val="7674F5"/>
    <a:srgbClr val="FF5500"/>
    <a:srgbClr val="FB8746"/>
    <a:srgbClr val="FD80D6"/>
    <a:srgbClr val="8C4971"/>
    <a:srgbClr val="FE6CA9"/>
    <a:srgbClr val="FD7400"/>
    <a:srgbClr val="C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70"/>
    <p:restoredTop sz="81833"/>
  </p:normalViewPr>
  <p:slideViewPr>
    <p:cSldViewPr snapToGrid="0" snapToObjects="1">
      <p:cViewPr varScale="1">
        <p:scale>
          <a:sx n="51" d="100"/>
          <a:sy n="51" d="100"/>
        </p:scale>
        <p:origin x="224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ianakim/Downloads/Lariat%20Capstone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ianakim/Downloads/Lariat%20Capstone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ianakim/Downloads/Lariat%20Capstone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ianakim/Downloads/Lariat%20Capstone%20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hristianakim/Downloads/Lariat%20Capstone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vs. Strategy 1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charts_for_ppt!$C$13:$D$13</c:f>
              <c:strCache>
                <c:ptCount val="2"/>
                <c:pt idx="0">
                  <c:v>2018 Baseline</c:v>
                </c:pt>
                <c:pt idx="1">
                  <c:v>Strategy 1</c:v>
                </c:pt>
              </c:strCache>
            </c:strRef>
          </c:cat>
          <c:val>
            <c:numRef>
              <c:f>charts_for_ppt!$C$22:$D$22</c:f>
              <c:numCache>
                <c:formatCode>"$"#,##0.00</c:formatCode>
                <c:ptCount val="2"/>
                <c:pt idx="0">
                  <c:v>34545742.079999894</c:v>
                </c:pt>
                <c:pt idx="1">
                  <c:v>34572689.6199999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FD-4141-B5E8-3FCB0AD3F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0489823"/>
        <c:axId val="1081301007"/>
      </c:barChart>
      <c:catAx>
        <c:axId val="170048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01007"/>
        <c:crosses val="autoZero"/>
        <c:auto val="1"/>
        <c:lblAlgn val="ctr"/>
        <c:lblOffset val="100"/>
        <c:noMultiLvlLbl val="0"/>
      </c:catAx>
      <c:valAx>
        <c:axId val="1081301007"/>
        <c:scaling>
          <c:orientation val="minMax"/>
          <c:max val="36000000"/>
          <c:min val="3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48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 vs. Strategy</a:t>
            </a:r>
            <a:r>
              <a:rPr lang="en-US" baseline="0" dirty="0"/>
              <a:t> 2 Profit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(charts_for_ppt!$C$13,charts_for_ppt!$E$13)</c:f>
              <c:strCache>
                <c:ptCount val="2"/>
                <c:pt idx="0">
                  <c:v>2018 Baseline</c:v>
                </c:pt>
                <c:pt idx="1">
                  <c:v>Strategy 2</c:v>
                </c:pt>
              </c:strCache>
            </c:strRef>
          </c:cat>
          <c:val>
            <c:numRef>
              <c:f>(charts_for_ppt!$C$22,charts_for_ppt!$E$22)</c:f>
              <c:numCache>
                <c:formatCode>"$"#,##0.00</c:formatCode>
                <c:ptCount val="2"/>
                <c:pt idx="0">
                  <c:v>34545742.079999894</c:v>
                </c:pt>
                <c:pt idx="1">
                  <c:v>35027688.279999897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A8-5544-B42A-5FA891A27C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0489823"/>
        <c:axId val="1081301007"/>
      </c:barChart>
      <c:catAx>
        <c:axId val="170048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01007"/>
        <c:crosses val="autoZero"/>
        <c:auto val="1"/>
        <c:lblAlgn val="ctr"/>
        <c:lblOffset val="100"/>
        <c:noMultiLvlLbl val="0"/>
      </c:catAx>
      <c:valAx>
        <c:axId val="1081301007"/>
        <c:scaling>
          <c:orientation val="minMax"/>
          <c:max val="36000000"/>
          <c:min val="3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48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 vs. Strategy 3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(charts_for_ppt!$C$13,charts_for_ppt!$F$13)</c:f>
              <c:strCache>
                <c:ptCount val="2"/>
                <c:pt idx="0">
                  <c:v>2018 Baseline</c:v>
                </c:pt>
                <c:pt idx="1">
                  <c:v>Strategy 3</c:v>
                </c:pt>
              </c:strCache>
            </c:strRef>
          </c:cat>
          <c:val>
            <c:numRef>
              <c:f>(charts_for_ppt!$C$22,charts_for_ppt!$F$22)</c:f>
              <c:numCache>
                <c:formatCode>"$"#,##0.00</c:formatCode>
                <c:ptCount val="2"/>
                <c:pt idx="0">
                  <c:v>34545742.079999894</c:v>
                </c:pt>
                <c:pt idx="1">
                  <c:v>35072391.829999894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6-B349-9A87-7175D8F77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0489823"/>
        <c:axId val="1081301007"/>
      </c:barChart>
      <c:catAx>
        <c:axId val="170048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01007"/>
        <c:crosses val="autoZero"/>
        <c:auto val="1"/>
        <c:lblAlgn val="ctr"/>
        <c:lblOffset val="100"/>
        <c:noMultiLvlLbl val="0"/>
      </c:catAx>
      <c:valAx>
        <c:axId val="1081301007"/>
        <c:scaling>
          <c:orientation val="minMax"/>
          <c:max val="36000000"/>
          <c:min val="3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48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 vs. Combined</a:t>
            </a:r>
            <a:r>
              <a:rPr lang="en-US" baseline="0" dirty="0"/>
              <a:t> Strategy</a:t>
            </a:r>
            <a:r>
              <a:rPr lang="en-US" dirty="0"/>
              <a:t>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(charts_for_ppt!$C$13,charts_for_ppt!$G$13)</c:f>
              <c:strCache>
                <c:ptCount val="2"/>
                <c:pt idx="0">
                  <c:v>2018 Baseline</c:v>
                </c:pt>
                <c:pt idx="1">
                  <c:v>Combined Strategy</c:v>
                </c:pt>
              </c:strCache>
            </c:strRef>
          </c:cat>
          <c:val>
            <c:numRef>
              <c:f>(charts_for_ppt!$C$22,charts_for_ppt!$G$22)</c:f>
              <c:numCache>
                <c:formatCode>"$"#,##0.00</c:formatCode>
                <c:ptCount val="2"/>
                <c:pt idx="0">
                  <c:v>34545742.079999894</c:v>
                </c:pt>
                <c:pt idx="1">
                  <c:v>35525041.569999903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A6-3D4B-BA3C-DA5A66E622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0489823"/>
        <c:axId val="1081301007"/>
      </c:barChart>
      <c:catAx>
        <c:axId val="170048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01007"/>
        <c:crosses val="autoZero"/>
        <c:auto val="1"/>
        <c:lblAlgn val="ctr"/>
        <c:lblOffset val="100"/>
        <c:noMultiLvlLbl val="0"/>
      </c:catAx>
      <c:valAx>
        <c:axId val="1081301007"/>
        <c:scaling>
          <c:orientation val="minMax"/>
          <c:min val="3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48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Model!$C$13:$G$13</c:f>
              <c:strCache>
                <c:ptCount val="5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  <c:pt idx="4">
                  <c:v>Combined Strategy</c:v>
                </c:pt>
              </c:strCache>
            </c:strRef>
          </c:cat>
          <c:val>
            <c:numRef>
              <c:f>Model!$C$22:$G$22</c:f>
              <c:numCache>
                <c:formatCode>"$"#,##0.00</c:formatCode>
                <c:ptCount val="5"/>
                <c:pt idx="0">
                  <c:v>34545742.079999894</c:v>
                </c:pt>
                <c:pt idx="1">
                  <c:v>34572689.6199999</c:v>
                </c:pt>
                <c:pt idx="2">
                  <c:v>35027688.279999897</c:v>
                </c:pt>
                <c:pt idx="3">
                  <c:v>35072391.829999894</c:v>
                </c:pt>
                <c:pt idx="4">
                  <c:v>35525041.569999903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49-6B4D-818D-B02CEF6603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0489823"/>
        <c:axId val="1081301007"/>
      </c:barChart>
      <c:catAx>
        <c:axId val="1700489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01007"/>
        <c:crosses val="autoZero"/>
        <c:auto val="1"/>
        <c:lblAlgn val="ctr"/>
        <c:lblOffset val="100"/>
        <c:noMultiLvlLbl val="0"/>
      </c:catAx>
      <c:valAx>
        <c:axId val="1081301007"/>
        <c:scaling>
          <c:orientation val="minMax"/>
          <c:min val="3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489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BC850-01F2-4DC2-8D13-C48C16057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50A6D091-1876-4EFD-88C0-37932987A1B8}">
      <dgm:prSet/>
      <dgm:spPr/>
      <dgm:t>
        <a:bodyPr/>
        <a:lstStyle/>
        <a:p>
          <a:r>
            <a:rPr lang="en-US" b="0" i="0">
              <a:latin typeface="+mj-lt"/>
              <a:ea typeface="Helvetica Neue Light" panose="02000403000000020004" pitchFamily="2" charset="0"/>
            </a:rPr>
            <a:t>Maximize revenue</a:t>
          </a:r>
        </a:p>
      </dgm:t>
    </dgm:pt>
    <dgm:pt modelId="{13E965E1-96BB-44F6-91D6-9F24DC1B8DE3}" type="parTrans" cxnId="{F05A8853-64E8-4F12-81CF-F871B06F719D}">
      <dgm:prSet/>
      <dgm:spPr/>
      <dgm:t>
        <a:bodyPr/>
        <a:lstStyle/>
        <a:p>
          <a:endParaRPr lang="en-US"/>
        </a:p>
      </dgm:t>
    </dgm:pt>
    <dgm:pt modelId="{593A8CB6-F099-48CD-ADB3-760F30248AB6}" type="sibTrans" cxnId="{F05A8853-64E8-4F12-81CF-F871B06F719D}">
      <dgm:prSet/>
      <dgm:spPr/>
      <dgm:t>
        <a:bodyPr/>
        <a:lstStyle/>
        <a:p>
          <a:endParaRPr lang="en-US"/>
        </a:p>
      </dgm:t>
    </dgm:pt>
    <dgm:pt modelId="{EC6AD2B8-0F95-4243-9DE4-F8EBE8D9F464}">
      <dgm:prSet/>
      <dgm:spPr/>
      <dgm:t>
        <a:bodyPr/>
        <a:lstStyle/>
        <a:p>
          <a:r>
            <a:rPr lang="en-US" b="0" i="0">
              <a:latin typeface="+mj-lt"/>
              <a:ea typeface="Helvetica Neue Light" panose="02000403000000020004" pitchFamily="2" charset="0"/>
            </a:rPr>
            <a:t>Minimize costs</a:t>
          </a:r>
        </a:p>
      </dgm:t>
    </dgm:pt>
    <dgm:pt modelId="{A5E8FE8B-2E75-4FCD-A4B1-05A3E8B47CEC}" type="parTrans" cxnId="{6F9CC16C-8C4F-4A32-9221-59E5D828F85B}">
      <dgm:prSet/>
      <dgm:spPr/>
      <dgm:t>
        <a:bodyPr/>
        <a:lstStyle/>
        <a:p>
          <a:endParaRPr lang="en-US"/>
        </a:p>
      </dgm:t>
    </dgm:pt>
    <dgm:pt modelId="{DE59D3A6-66A9-44F8-9ACE-64F4A5BCF9D3}" type="sibTrans" cxnId="{6F9CC16C-8C4F-4A32-9221-59E5D828F85B}">
      <dgm:prSet/>
      <dgm:spPr/>
      <dgm:t>
        <a:bodyPr/>
        <a:lstStyle/>
        <a:p>
          <a:endParaRPr lang="en-US"/>
        </a:p>
      </dgm:t>
    </dgm:pt>
    <dgm:pt modelId="{036EEB55-9C5E-4666-A29B-F2D3B86F85CD}" type="pres">
      <dgm:prSet presAssocID="{FD6BC850-01F2-4DC2-8D13-C48C16057B27}" presName="root" presStyleCnt="0">
        <dgm:presLayoutVars>
          <dgm:dir/>
          <dgm:resizeHandles val="exact"/>
        </dgm:presLayoutVars>
      </dgm:prSet>
      <dgm:spPr/>
    </dgm:pt>
    <dgm:pt modelId="{A577D513-A07E-4F89-AC04-E61BCB7F755E}" type="pres">
      <dgm:prSet presAssocID="{50A6D091-1876-4EFD-88C0-37932987A1B8}" presName="compNode" presStyleCnt="0"/>
      <dgm:spPr/>
    </dgm:pt>
    <dgm:pt modelId="{AF801CCF-3755-4785-97F1-6D97967FE567}" type="pres">
      <dgm:prSet presAssocID="{50A6D091-1876-4EFD-88C0-37932987A1B8}" presName="bgRect" presStyleLbl="bgShp" presStyleIdx="0" presStyleCnt="2"/>
      <dgm:spPr>
        <a:solidFill>
          <a:schemeClr val="accent5">
            <a:lumMod val="40000"/>
            <a:lumOff val="60000"/>
          </a:schemeClr>
        </a:solidFill>
      </dgm:spPr>
    </dgm:pt>
    <dgm:pt modelId="{9A367558-B771-4713-AF9B-A456F825255B}" type="pres">
      <dgm:prSet presAssocID="{50A6D091-1876-4EFD-88C0-37932987A1B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0771684-E7A9-4262-8A0D-761BD6C1E8E4}" type="pres">
      <dgm:prSet presAssocID="{50A6D091-1876-4EFD-88C0-37932987A1B8}" presName="spaceRect" presStyleCnt="0"/>
      <dgm:spPr/>
    </dgm:pt>
    <dgm:pt modelId="{71ABF4AA-3CAC-4527-B69F-E87764093416}" type="pres">
      <dgm:prSet presAssocID="{50A6D091-1876-4EFD-88C0-37932987A1B8}" presName="parTx" presStyleLbl="revTx" presStyleIdx="0" presStyleCnt="2">
        <dgm:presLayoutVars>
          <dgm:chMax val="0"/>
          <dgm:chPref val="0"/>
        </dgm:presLayoutVars>
      </dgm:prSet>
      <dgm:spPr/>
    </dgm:pt>
    <dgm:pt modelId="{61FB392A-9744-4B6D-8BC1-7BC87BACF525}" type="pres">
      <dgm:prSet presAssocID="{593A8CB6-F099-48CD-ADB3-760F30248AB6}" presName="sibTrans" presStyleCnt="0"/>
      <dgm:spPr/>
    </dgm:pt>
    <dgm:pt modelId="{7E9CF2C9-CB35-4116-B415-222C79A05B58}" type="pres">
      <dgm:prSet presAssocID="{EC6AD2B8-0F95-4243-9DE4-F8EBE8D9F464}" presName="compNode" presStyleCnt="0"/>
      <dgm:spPr/>
    </dgm:pt>
    <dgm:pt modelId="{27B896A6-D93F-4B3F-82F2-AFC85DB205ED}" type="pres">
      <dgm:prSet presAssocID="{EC6AD2B8-0F95-4243-9DE4-F8EBE8D9F464}" presName="bgRect" presStyleLbl="bgShp" presStyleIdx="1" presStyleCnt="2"/>
      <dgm:spPr>
        <a:solidFill>
          <a:schemeClr val="accent5">
            <a:lumMod val="60000"/>
            <a:lumOff val="40000"/>
          </a:schemeClr>
        </a:solidFill>
      </dgm:spPr>
    </dgm:pt>
    <dgm:pt modelId="{2F083484-886F-4179-8300-55C42A3C1F60}" type="pres">
      <dgm:prSet presAssocID="{EC6AD2B8-0F95-4243-9DE4-F8EBE8D9F4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91598A0-FE50-45E3-B22B-12F2AF05FB89}" type="pres">
      <dgm:prSet presAssocID="{EC6AD2B8-0F95-4243-9DE4-F8EBE8D9F464}" presName="spaceRect" presStyleCnt="0"/>
      <dgm:spPr/>
    </dgm:pt>
    <dgm:pt modelId="{EBD23332-8893-4807-8A4B-3815EEA8B2A3}" type="pres">
      <dgm:prSet presAssocID="{EC6AD2B8-0F95-4243-9DE4-F8EBE8D9F4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EB38725-C869-4549-A189-41AEA013A650}" type="presOf" srcId="{50A6D091-1876-4EFD-88C0-37932987A1B8}" destId="{71ABF4AA-3CAC-4527-B69F-E87764093416}" srcOrd="0" destOrd="0" presId="urn:microsoft.com/office/officeart/2018/2/layout/IconVerticalSolidList"/>
    <dgm:cxn modelId="{F05A8853-64E8-4F12-81CF-F871B06F719D}" srcId="{FD6BC850-01F2-4DC2-8D13-C48C16057B27}" destId="{50A6D091-1876-4EFD-88C0-37932987A1B8}" srcOrd="0" destOrd="0" parTransId="{13E965E1-96BB-44F6-91D6-9F24DC1B8DE3}" sibTransId="{593A8CB6-F099-48CD-ADB3-760F30248AB6}"/>
    <dgm:cxn modelId="{6F9CC16C-8C4F-4A32-9221-59E5D828F85B}" srcId="{FD6BC850-01F2-4DC2-8D13-C48C16057B27}" destId="{EC6AD2B8-0F95-4243-9DE4-F8EBE8D9F464}" srcOrd="1" destOrd="0" parTransId="{A5E8FE8B-2E75-4FCD-A4B1-05A3E8B47CEC}" sibTransId="{DE59D3A6-66A9-44F8-9ACE-64F4A5BCF9D3}"/>
    <dgm:cxn modelId="{17238AA0-4072-5447-AB01-A4FB76FD158D}" type="presOf" srcId="{FD6BC850-01F2-4DC2-8D13-C48C16057B27}" destId="{036EEB55-9C5E-4666-A29B-F2D3B86F85CD}" srcOrd="0" destOrd="0" presId="urn:microsoft.com/office/officeart/2018/2/layout/IconVerticalSolidList"/>
    <dgm:cxn modelId="{C84672B8-2BE0-114F-82EE-AAA1B94A6345}" type="presOf" srcId="{EC6AD2B8-0F95-4243-9DE4-F8EBE8D9F464}" destId="{EBD23332-8893-4807-8A4B-3815EEA8B2A3}" srcOrd="0" destOrd="0" presId="urn:microsoft.com/office/officeart/2018/2/layout/IconVerticalSolidList"/>
    <dgm:cxn modelId="{35F17285-8A62-8E49-B827-8F64E9B1DCAC}" type="presParOf" srcId="{036EEB55-9C5E-4666-A29B-F2D3B86F85CD}" destId="{A577D513-A07E-4F89-AC04-E61BCB7F755E}" srcOrd="0" destOrd="0" presId="urn:microsoft.com/office/officeart/2018/2/layout/IconVerticalSolidList"/>
    <dgm:cxn modelId="{9546CE59-38AF-F643-A1CF-597FFFFDDFC5}" type="presParOf" srcId="{A577D513-A07E-4F89-AC04-E61BCB7F755E}" destId="{AF801CCF-3755-4785-97F1-6D97967FE567}" srcOrd="0" destOrd="0" presId="urn:microsoft.com/office/officeart/2018/2/layout/IconVerticalSolidList"/>
    <dgm:cxn modelId="{C04DFC8F-5A6A-F040-B70C-7972E7076297}" type="presParOf" srcId="{A577D513-A07E-4F89-AC04-E61BCB7F755E}" destId="{9A367558-B771-4713-AF9B-A456F825255B}" srcOrd="1" destOrd="0" presId="urn:microsoft.com/office/officeart/2018/2/layout/IconVerticalSolidList"/>
    <dgm:cxn modelId="{1EFF2B21-ABE6-824C-95E1-7BBC9045E27F}" type="presParOf" srcId="{A577D513-A07E-4F89-AC04-E61BCB7F755E}" destId="{40771684-E7A9-4262-8A0D-761BD6C1E8E4}" srcOrd="2" destOrd="0" presId="urn:microsoft.com/office/officeart/2018/2/layout/IconVerticalSolidList"/>
    <dgm:cxn modelId="{6673FE93-BE15-BD4F-B147-52DC6B21A39C}" type="presParOf" srcId="{A577D513-A07E-4F89-AC04-E61BCB7F755E}" destId="{71ABF4AA-3CAC-4527-B69F-E87764093416}" srcOrd="3" destOrd="0" presId="urn:microsoft.com/office/officeart/2018/2/layout/IconVerticalSolidList"/>
    <dgm:cxn modelId="{841A4997-7742-724D-9D7E-E3855666CFEF}" type="presParOf" srcId="{036EEB55-9C5E-4666-A29B-F2D3B86F85CD}" destId="{61FB392A-9744-4B6D-8BC1-7BC87BACF525}" srcOrd="1" destOrd="0" presId="urn:microsoft.com/office/officeart/2018/2/layout/IconVerticalSolidList"/>
    <dgm:cxn modelId="{8B45E472-F3C9-A34B-B6DF-FBC1DC35E7AD}" type="presParOf" srcId="{036EEB55-9C5E-4666-A29B-F2D3B86F85CD}" destId="{7E9CF2C9-CB35-4116-B415-222C79A05B58}" srcOrd="2" destOrd="0" presId="urn:microsoft.com/office/officeart/2018/2/layout/IconVerticalSolidList"/>
    <dgm:cxn modelId="{98D92E8D-2C7E-D345-B3F8-F69BB37B919F}" type="presParOf" srcId="{7E9CF2C9-CB35-4116-B415-222C79A05B58}" destId="{27B896A6-D93F-4B3F-82F2-AFC85DB205ED}" srcOrd="0" destOrd="0" presId="urn:microsoft.com/office/officeart/2018/2/layout/IconVerticalSolidList"/>
    <dgm:cxn modelId="{710FA333-6457-0348-A82C-5A563AB47627}" type="presParOf" srcId="{7E9CF2C9-CB35-4116-B415-222C79A05B58}" destId="{2F083484-886F-4179-8300-55C42A3C1F60}" srcOrd="1" destOrd="0" presId="urn:microsoft.com/office/officeart/2018/2/layout/IconVerticalSolidList"/>
    <dgm:cxn modelId="{D544698B-DE73-3146-A46C-AAF2DC60D983}" type="presParOf" srcId="{7E9CF2C9-CB35-4116-B415-222C79A05B58}" destId="{891598A0-FE50-45E3-B22B-12F2AF05FB89}" srcOrd="2" destOrd="0" presId="urn:microsoft.com/office/officeart/2018/2/layout/IconVerticalSolidList"/>
    <dgm:cxn modelId="{9652F0DE-C2C7-C54C-BFB1-94B4FBF69CF5}" type="presParOf" srcId="{7E9CF2C9-CB35-4116-B415-222C79A05B58}" destId="{EBD23332-8893-4807-8A4B-3815EEA8B2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1A38F-25B1-4ED5-B692-F96828EC71A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C071B2E4-F5DD-4135-87C5-1C203B8E0D61}">
      <dgm:prSet/>
      <dgm:spPr/>
      <dgm:t>
        <a:bodyPr/>
        <a:lstStyle/>
        <a:p>
          <a:pPr>
            <a:defRPr cap="all"/>
          </a:pPr>
          <a:r>
            <a:rPr lang="en-US" b="0" i="0" dirty="0">
              <a:latin typeface="+mn-lt"/>
              <a:ea typeface="Helvetica Neue Light" panose="02000403000000020004" pitchFamily="2" charset="0"/>
            </a:rPr>
            <a:t>1. Remove unprofitable cars</a:t>
          </a:r>
        </a:p>
      </dgm:t>
    </dgm:pt>
    <dgm:pt modelId="{3C8081E5-9108-4A16-84A4-CCAD2870DE12}" type="parTrans" cxnId="{6CAD1F32-7931-4F59-9163-42C46FC3C48F}">
      <dgm:prSet/>
      <dgm:spPr/>
      <dgm:t>
        <a:bodyPr/>
        <a:lstStyle/>
        <a:p>
          <a:endParaRPr lang="en-US"/>
        </a:p>
      </dgm:t>
    </dgm:pt>
    <dgm:pt modelId="{5A5602B4-C89F-41F1-823E-ABB34403BCF0}" type="sibTrans" cxnId="{6CAD1F32-7931-4F59-9163-42C46FC3C48F}">
      <dgm:prSet/>
      <dgm:spPr/>
      <dgm:t>
        <a:bodyPr/>
        <a:lstStyle/>
        <a:p>
          <a:endParaRPr lang="en-US"/>
        </a:p>
      </dgm:t>
    </dgm:pt>
    <dgm:pt modelId="{840F6B62-58A5-43CE-9029-A39A922A91FD}">
      <dgm:prSet/>
      <dgm:spPr/>
      <dgm:t>
        <a:bodyPr/>
        <a:lstStyle/>
        <a:p>
          <a:pPr>
            <a:defRPr cap="all"/>
          </a:pPr>
          <a:r>
            <a:rPr lang="en-US" b="0" i="0" dirty="0">
              <a:latin typeface="+mn-lt"/>
              <a:ea typeface="Helvetica Neue Light" panose="02000403000000020004" pitchFamily="2" charset="0"/>
            </a:rPr>
            <a:t>2. Add additional units of top performers</a:t>
          </a:r>
        </a:p>
      </dgm:t>
    </dgm:pt>
    <dgm:pt modelId="{5D110373-FE47-45E3-836F-B188D011417A}" type="parTrans" cxnId="{029741C2-4BA9-4C18-BFE2-A2FDF118B5DE}">
      <dgm:prSet/>
      <dgm:spPr/>
      <dgm:t>
        <a:bodyPr/>
        <a:lstStyle/>
        <a:p>
          <a:endParaRPr lang="en-US"/>
        </a:p>
      </dgm:t>
    </dgm:pt>
    <dgm:pt modelId="{5E182125-F726-4FAD-A008-0E535C390C33}" type="sibTrans" cxnId="{029741C2-4BA9-4C18-BFE2-A2FDF118B5DE}">
      <dgm:prSet/>
      <dgm:spPr/>
      <dgm:t>
        <a:bodyPr/>
        <a:lstStyle/>
        <a:p>
          <a:endParaRPr lang="en-US"/>
        </a:p>
      </dgm:t>
    </dgm:pt>
    <dgm:pt modelId="{27344D6A-C578-4A54-ABBC-1869AD11B3B7}">
      <dgm:prSet/>
      <dgm:spPr/>
      <dgm:t>
        <a:bodyPr/>
        <a:lstStyle/>
        <a:p>
          <a:pPr>
            <a:defRPr cap="all"/>
          </a:pPr>
          <a:r>
            <a:rPr lang="en-US" b="0" i="0" dirty="0">
              <a:latin typeface="+mn-lt"/>
              <a:ea typeface="Helvetica Neue Light" panose="02000403000000020004" pitchFamily="2" charset="0"/>
            </a:rPr>
            <a:t>3. Increase price for BOTTOM performers</a:t>
          </a:r>
        </a:p>
      </dgm:t>
    </dgm:pt>
    <dgm:pt modelId="{C25829BB-0A89-4636-A13C-9B5AE3B2548F}" type="parTrans" cxnId="{22BC3EF9-CC02-43D5-AB3C-6B806178EF56}">
      <dgm:prSet/>
      <dgm:spPr/>
      <dgm:t>
        <a:bodyPr/>
        <a:lstStyle/>
        <a:p>
          <a:endParaRPr lang="en-US"/>
        </a:p>
      </dgm:t>
    </dgm:pt>
    <dgm:pt modelId="{CB80550D-7C65-4BBA-B06A-D41E3465F89F}" type="sibTrans" cxnId="{22BC3EF9-CC02-43D5-AB3C-6B806178EF56}">
      <dgm:prSet/>
      <dgm:spPr/>
      <dgm:t>
        <a:bodyPr/>
        <a:lstStyle/>
        <a:p>
          <a:endParaRPr lang="en-US"/>
        </a:p>
      </dgm:t>
    </dgm:pt>
    <dgm:pt modelId="{DC37E892-0796-4619-9170-C36347ECBAB0}" type="pres">
      <dgm:prSet presAssocID="{E4D1A38F-25B1-4ED5-B692-F96828EC71A4}" presName="root" presStyleCnt="0">
        <dgm:presLayoutVars>
          <dgm:dir/>
          <dgm:resizeHandles val="exact"/>
        </dgm:presLayoutVars>
      </dgm:prSet>
      <dgm:spPr/>
    </dgm:pt>
    <dgm:pt modelId="{99792941-886F-42AA-8B43-ACC8425793CF}" type="pres">
      <dgm:prSet presAssocID="{C071B2E4-F5DD-4135-87C5-1C203B8E0D61}" presName="compNode" presStyleCnt="0"/>
      <dgm:spPr/>
    </dgm:pt>
    <dgm:pt modelId="{225A1967-9AD3-481E-ABA1-5BC88EF353B0}" type="pres">
      <dgm:prSet presAssocID="{C071B2E4-F5DD-4135-87C5-1C203B8E0D61}" presName="iconBgRect" presStyleLbl="bgShp" presStyleIdx="0" presStyleCnt="3"/>
      <dgm:spPr>
        <a:solidFill>
          <a:schemeClr val="accent5">
            <a:lumMod val="40000"/>
            <a:lumOff val="60000"/>
          </a:schemeClr>
        </a:solidFill>
      </dgm:spPr>
    </dgm:pt>
    <dgm:pt modelId="{4754AB42-F9B8-46E1-B1D3-B0E62F6324F1}" type="pres">
      <dgm:prSet presAssocID="{C071B2E4-F5DD-4135-87C5-1C203B8E0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 with solid fill"/>
        </a:ext>
      </dgm:extLst>
    </dgm:pt>
    <dgm:pt modelId="{9499A5DD-C3D5-4D95-8389-4C0933D15970}" type="pres">
      <dgm:prSet presAssocID="{C071B2E4-F5DD-4135-87C5-1C203B8E0D61}" presName="spaceRect" presStyleCnt="0"/>
      <dgm:spPr/>
    </dgm:pt>
    <dgm:pt modelId="{D44F2698-C46D-4BF3-862E-9A4790F36136}" type="pres">
      <dgm:prSet presAssocID="{C071B2E4-F5DD-4135-87C5-1C203B8E0D61}" presName="textRect" presStyleLbl="revTx" presStyleIdx="0" presStyleCnt="3">
        <dgm:presLayoutVars>
          <dgm:chMax val="1"/>
          <dgm:chPref val="1"/>
        </dgm:presLayoutVars>
      </dgm:prSet>
      <dgm:spPr/>
    </dgm:pt>
    <dgm:pt modelId="{F027833D-8E79-4F0B-BC0C-3299A4DA3B06}" type="pres">
      <dgm:prSet presAssocID="{5A5602B4-C89F-41F1-823E-ABB34403BCF0}" presName="sibTrans" presStyleCnt="0"/>
      <dgm:spPr/>
    </dgm:pt>
    <dgm:pt modelId="{F96E31A3-61A8-4071-A9E1-EEA90697F7DD}" type="pres">
      <dgm:prSet presAssocID="{840F6B62-58A5-43CE-9029-A39A922A91FD}" presName="compNode" presStyleCnt="0"/>
      <dgm:spPr/>
    </dgm:pt>
    <dgm:pt modelId="{DBBCAFD8-A660-4472-A242-391B7EFDFF3F}" type="pres">
      <dgm:prSet presAssocID="{840F6B62-58A5-43CE-9029-A39A922A91FD}" presName="iconBgRect" presStyleLbl="bgShp" presStyleIdx="1" presStyleCnt="3"/>
      <dgm:spPr>
        <a:solidFill>
          <a:schemeClr val="accent5">
            <a:lumMod val="40000"/>
            <a:lumOff val="60000"/>
          </a:schemeClr>
        </a:solidFill>
      </dgm:spPr>
    </dgm:pt>
    <dgm:pt modelId="{5229C6AD-20C1-4341-A0CE-63991CD8BF22}" type="pres">
      <dgm:prSet presAssocID="{840F6B62-58A5-43CE-9029-A39A922A91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 with solid fill"/>
        </a:ext>
      </dgm:extLst>
    </dgm:pt>
    <dgm:pt modelId="{6D3F8FC5-8368-4282-BC20-A8F4127EF813}" type="pres">
      <dgm:prSet presAssocID="{840F6B62-58A5-43CE-9029-A39A922A91FD}" presName="spaceRect" presStyleCnt="0"/>
      <dgm:spPr/>
    </dgm:pt>
    <dgm:pt modelId="{AD6CD28C-FB78-4750-B803-A3078D7B905C}" type="pres">
      <dgm:prSet presAssocID="{840F6B62-58A5-43CE-9029-A39A922A91FD}" presName="textRect" presStyleLbl="revTx" presStyleIdx="1" presStyleCnt="3">
        <dgm:presLayoutVars>
          <dgm:chMax val="1"/>
          <dgm:chPref val="1"/>
        </dgm:presLayoutVars>
      </dgm:prSet>
      <dgm:spPr/>
    </dgm:pt>
    <dgm:pt modelId="{86ECDDCD-ADAB-4BAD-A666-81BE096BA712}" type="pres">
      <dgm:prSet presAssocID="{5E182125-F726-4FAD-A008-0E535C390C33}" presName="sibTrans" presStyleCnt="0"/>
      <dgm:spPr/>
    </dgm:pt>
    <dgm:pt modelId="{01D74056-BA38-4E7D-8FD7-4FD953DBF1CD}" type="pres">
      <dgm:prSet presAssocID="{27344D6A-C578-4A54-ABBC-1869AD11B3B7}" presName="compNode" presStyleCnt="0"/>
      <dgm:spPr/>
    </dgm:pt>
    <dgm:pt modelId="{0969F99F-0D9E-4B9E-8B0E-C3C8FEE2F0D3}" type="pres">
      <dgm:prSet presAssocID="{27344D6A-C578-4A54-ABBC-1869AD11B3B7}" presName="iconBgRect" presStyleLbl="bgShp" presStyleIdx="2" presStyleCnt="3"/>
      <dgm:spPr>
        <a:solidFill>
          <a:schemeClr val="accent5">
            <a:lumMod val="40000"/>
            <a:lumOff val="60000"/>
          </a:schemeClr>
        </a:solidFill>
      </dgm:spPr>
    </dgm:pt>
    <dgm:pt modelId="{E62CB3AF-41BC-4B7E-838D-74047804C78B}" type="pres">
      <dgm:prSet presAssocID="{27344D6A-C578-4A54-ABBC-1869AD11B3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 with solid fill"/>
        </a:ext>
      </dgm:extLst>
    </dgm:pt>
    <dgm:pt modelId="{16BD6DC1-33D9-4932-ABB6-5ECE0D61B818}" type="pres">
      <dgm:prSet presAssocID="{27344D6A-C578-4A54-ABBC-1869AD11B3B7}" presName="spaceRect" presStyleCnt="0"/>
      <dgm:spPr/>
    </dgm:pt>
    <dgm:pt modelId="{7C241591-95E7-4972-982A-F559203E2734}" type="pres">
      <dgm:prSet presAssocID="{27344D6A-C578-4A54-ABBC-1869AD11B3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AD1F32-7931-4F59-9163-42C46FC3C48F}" srcId="{E4D1A38F-25B1-4ED5-B692-F96828EC71A4}" destId="{C071B2E4-F5DD-4135-87C5-1C203B8E0D61}" srcOrd="0" destOrd="0" parTransId="{3C8081E5-9108-4A16-84A4-CCAD2870DE12}" sibTransId="{5A5602B4-C89F-41F1-823E-ABB34403BCF0}"/>
    <dgm:cxn modelId="{92B16240-A469-465D-B9FC-E1A6BD608C98}" type="presOf" srcId="{E4D1A38F-25B1-4ED5-B692-F96828EC71A4}" destId="{DC37E892-0796-4619-9170-C36347ECBAB0}" srcOrd="0" destOrd="0" presId="urn:microsoft.com/office/officeart/2018/5/layout/IconCircleLabelList"/>
    <dgm:cxn modelId="{F303CA7C-B8FA-4DD9-9658-2437B0B0867C}" type="presOf" srcId="{840F6B62-58A5-43CE-9029-A39A922A91FD}" destId="{AD6CD28C-FB78-4750-B803-A3078D7B905C}" srcOrd="0" destOrd="0" presId="urn:microsoft.com/office/officeart/2018/5/layout/IconCircleLabelList"/>
    <dgm:cxn modelId="{0BF21E9D-055F-4C84-B584-39975EBAB589}" type="presOf" srcId="{27344D6A-C578-4A54-ABBC-1869AD11B3B7}" destId="{7C241591-95E7-4972-982A-F559203E2734}" srcOrd="0" destOrd="0" presId="urn:microsoft.com/office/officeart/2018/5/layout/IconCircleLabelList"/>
    <dgm:cxn modelId="{E770D39E-C5F5-4DD4-B5BC-A238CEAC9F9E}" type="presOf" srcId="{C071B2E4-F5DD-4135-87C5-1C203B8E0D61}" destId="{D44F2698-C46D-4BF3-862E-9A4790F36136}" srcOrd="0" destOrd="0" presId="urn:microsoft.com/office/officeart/2018/5/layout/IconCircleLabelList"/>
    <dgm:cxn modelId="{029741C2-4BA9-4C18-BFE2-A2FDF118B5DE}" srcId="{E4D1A38F-25B1-4ED5-B692-F96828EC71A4}" destId="{840F6B62-58A5-43CE-9029-A39A922A91FD}" srcOrd="1" destOrd="0" parTransId="{5D110373-FE47-45E3-836F-B188D011417A}" sibTransId="{5E182125-F726-4FAD-A008-0E535C390C33}"/>
    <dgm:cxn modelId="{22BC3EF9-CC02-43D5-AB3C-6B806178EF56}" srcId="{E4D1A38F-25B1-4ED5-B692-F96828EC71A4}" destId="{27344D6A-C578-4A54-ABBC-1869AD11B3B7}" srcOrd="2" destOrd="0" parTransId="{C25829BB-0A89-4636-A13C-9B5AE3B2548F}" sibTransId="{CB80550D-7C65-4BBA-B06A-D41E3465F89F}"/>
    <dgm:cxn modelId="{D3FDE3ED-3916-4618-B85D-F2AF48FEB78F}" type="presParOf" srcId="{DC37E892-0796-4619-9170-C36347ECBAB0}" destId="{99792941-886F-42AA-8B43-ACC8425793CF}" srcOrd="0" destOrd="0" presId="urn:microsoft.com/office/officeart/2018/5/layout/IconCircleLabelList"/>
    <dgm:cxn modelId="{DFD4F9E0-492C-4D75-AC66-EC5538BB025E}" type="presParOf" srcId="{99792941-886F-42AA-8B43-ACC8425793CF}" destId="{225A1967-9AD3-481E-ABA1-5BC88EF353B0}" srcOrd="0" destOrd="0" presId="urn:microsoft.com/office/officeart/2018/5/layout/IconCircleLabelList"/>
    <dgm:cxn modelId="{A088E113-4DF1-4FEB-A2D1-EB66E595AEDF}" type="presParOf" srcId="{99792941-886F-42AA-8B43-ACC8425793CF}" destId="{4754AB42-F9B8-46E1-B1D3-B0E62F6324F1}" srcOrd="1" destOrd="0" presId="urn:microsoft.com/office/officeart/2018/5/layout/IconCircleLabelList"/>
    <dgm:cxn modelId="{010CE136-74D8-4565-ABD2-C2656FA7F993}" type="presParOf" srcId="{99792941-886F-42AA-8B43-ACC8425793CF}" destId="{9499A5DD-C3D5-4D95-8389-4C0933D15970}" srcOrd="2" destOrd="0" presId="urn:microsoft.com/office/officeart/2018/5/layout/IconCircleLabelList"/>
    <dgm:cxn modelId="{2371E583-399B-44AB-AE46-03BFCAEC7000}" type="presParOf" srcId="{99792941-886F-42AA-8B43-ACC8425793CF}" destId="{D44F2698-C46D-4BF3-862E-9A4790F36136}" srcOrd="3" destOrd="0" presId="urn:microsoft.com/office/officeart/2018/5/layout/IconCircleLabelList"/>
    <dgm:cxn modelId="{6C809068-C0B4-4292-9C10-7852B4A49115}" type="presParOf" srcId="{DC37E892-0796-4619-9170-C36347ECBAB0}" destId="{F027833D-8E79-4F0B-BC0C-3299A4DA3B06}" srcOrd="1" destOrd="0" presId="urn:microsoft.com/office/officeart/2018/5/layout/IconCircleLabelList"/>
    <dgm:cxn modelId="{ABE5557D-9D4B-4907-B3DB-F95858640FB0}" type="presParOf" srcId="{DC37E892-0796-4619-9170-C36347ECBAB0}" destId="{F96E31A3-61A8-4071-A9E1-EEA90697F7DD}" srcOrd="2" destOrd="0" presId="urn:microsoft.com/office/officeart/2018/5/layout/IconCircleLabelList"/>
    <dgm:cxn modelId="{50F6F8CC-50D4-49F4-B1EB-996E5A20D097}" type="presParOf" srcId="{F96E31A3-61A8-4071-A9E1-EEA90697F7DD}" destId="{DBBCAFD8-A660-4472-A242-391B7EFDFF3F}" srcOrd="0" destOrd="0" presId="urn:microsoft.com/office/officeart/2018/5/layout/IconCircleLabelList"/>
    <dgm:cxn modelId="{4667128B-3CE8-48F3-8374-4461B4ADE717}" type="presParOf" srcId="{F96E31A3-61A8-4071-A9E1-EEA90697F7DD}" destId="{5229C6AD-20C1-4341-A0CE-63991CD8BF22}" srcOrd="1" destOrd="0" presId="urn:microsoft.com/office/officeart/2018/5/layout/IconCircleLabelList"/>
    <dgm:cxn modelId="{DAB427A6-757B-4712-98D1-BE0D9105127A}" type="presParOf" srcId="{F96E31A3-61A8-4071-A9E1-EEA90697F7DD}" destId="{6D3F8FC5-8368-4282-BC20-A8F4127EF813}" srcOrd="2" destOrd="0" presId="urn:microsoft.com/office/officeart/2018/5/layout/IconCircleLabelList"/>
    <dgm:cxn modelId="{BEF243F3-3688-49C8-BDE7-4A523E377740}" type="presParOf" srcId="{F96E31A3-61A8-4071-A9E1-EEA90697F7DD}" destId="{AD6CD28C-FB78-4750-B803-A3078D7B905C}" srcOrd="3" destOrd="0" presId="urn:microsoft.com/office/officeart/2018/5/layout/IconCircleLabelList"/>
    <dgm:cxn modelId="{D884BBCB-5736-4457-8600-59BBFA78AC5F}" type="presParOf" srcId="{DC37E892-0796-4619-9170-C36347ECBAB0}" destId="{86ECDDCD-ADAB-4BAD-A666-81BE096BA712}" srcOrd="3" destOrd="0" presId="urn:microsoft.com/office/officeart/2018/5/layout/IconCircleLabelList"/>
    <dgm:cxn modelId="{10FFD934-B790-42A2-8259-D9C5E9502735}" type="presParOf" srcId="{DC37E892-0796-4619-9170-C36347ECBAB0}" destId="{01D74056-BA38-4E7D-8FD7-4FD953DBF1CD}" srcOrd="4" destOrd="0" presId="urn:microsoft.com/office/officeart/2018/5/layout/IconCircleLabelList"/>
    <dgm:cxn modelId="{AD99153D-4BEB-479D-AC04-ADDF45324641}" type="presParOf" srcId="{01D74056-BA38-4E7D-8FD7-4FD953DBF1CD}" destId="{0969F99F-0D9E-4B9E-8B0E-C3C8FEE2F0D3}" srcOrd="0" destOrd="0" presId="urn:microsoft.com/office/officeart/2018/5/layout/IconCircleLabelList"/>
    <dgm:cxn modelId="{B8E33D17-3039-4E60-B814-EC36BF368228}" type="presParOf" srcId="{01D74056-BA38-4E7D-8FD7-4FD953DBF1CD}" destId="{E62CB3AF-41BC-4B7E-838D-74047804C78B}" srcOrd="1" destOrd="0" presId="urn:microsoft.com/office/officeart/2018/5/layout/IconCircleLabelList"/>
    <dgm:cxn modelId="{F1A59F25-E44C-45DC-8E94-DFC774BEDF89}" type="presParOf" srcId="{01D74056-BA38-4E7D-8FD7-4FD953DBF1CD}" destId="{16BD6DC1-33D9-4932-ABB6-5ECE0D61B818}" srcOrd="2" destOrd="0" presId="urn:microsoft.com/office/officeart/2018/5/layout/IconCircleLabelList"/>
    <dgm:cxn modelId="{3F06F8D9-888C-4C21-B002-273FFF5DC007}" type="presParOf" srcId="{01D74056-BA38-4E7D-8FD7-4FD953DBF1CD}" destId="{7C241591-95E7-4972-982A-F559203E273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D1A38F-25B1-4ED5-B692-F96828EC71A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C071B2E4-F5DD-4135-87C5-1C203B8E0D61}">
      <dgm:prSet/>
      <dgm:spPr/>
      <dgm:t>
        <a:bodyPr/>
        <a:lstStyle/>
        <a:p>
          <a:pPr>
            <a:defRPr cap="all"/>
          </a:pPr>
          <a:r>
            <a:rPr lang="en-US" b="0" i="0" dirty="0">
              <a:latin typeface="+mn-lt"/>
              <a:ea typeface="Helvetica Neue Light" panose="02000403000000020004" pitchFamily="2" charset="0"/>
            </a:rPr>
            <a:t>Remove unprofitable cars</a:t>
          </a:r>
        </a:p>
      </dgm:t>
    </dgm:pt>
    <dgm:pt modelId="{3C8081E5-9108-4A16-84A4-CCAD2870DE12}" type="parTrans" cxnId="{6CAD1F32-7931-4F59-9163-42C46FC3C48F}">
      <dgm:prSet/>
      <dgm:spPr/>
      <dgm:t>
        <a:bodyPr/>
        <a:lstStyle/>
        <a:p>
          <a:endParaRPr lang="en-US"/>
        </a:p>
      </dgm:t>
    </dgm:pt>
    <dgm:pt modelId="{5A5602B4-C89F-41F1-823E-ABB34403BCF0}" type="sibTrans" cxnId="{6CAD1F32-7931-4F59-9163-42C46FC3C48F}">
      <dgm:prSet/>
      <dgm:spPr/>
      <dgm:t>
        <a:bodyPr/>
        <a:lstStyle/>
        <a:p>
          <a:endParaRPr lang="en-US"/>
        </a:p>
      </dgm:t>
    </dgm:pt>
    <dgm:pt modelId="{840F6B62-58A5-43CE-9029-A39A922A91FD}">
      <dgm:prSet/>
      <dgm:spPr/>
      <dgm:t>
        <a:bodyPr/>
        <a:lstStyle/>
        <a:p>
          <a:pPr>
            <a:defRPr cap="all"/>
          </a:pPr>
          <a:r>
            <a:rPr lang="en-US" b="0" i="0" dirty="0">
              <a:latin typeface="+mn-lt"/>
              <a:ea typeface="Helvetica Neue Light" panose="02000403000000020004" pitchFamily="2" charset="0"/>
            </a:rPr>
            <a:t>Add additional units of top performers</a:t>
          </a:r>
        </a:p>
      </dgm:t>
    </dgm:pt>
    <dgm:pt modelId="{5D110373-FE47-45E3-836F-B188D011417A}" type="parTrans" cxnId="{029741C2-4BA9-4C18-BFE2-A2FDF118B5DE}">
      <dgm:prSet/>
      <dgm:spPr/>
      <dgm:t>
        <a:bodyPr/>
        <a:lstStyle/>
        <a:p>
          <a:endParaRPr lang="en-US"/>
        </a:p>
      </dgm:t>
    </dgm:pt>
    <dgm:pt modelId="{5E182125-F726-4FAD-A008-0E535C390C33}" type="sibTrans" cxnId="{029741C2-4BA9-4C18-BFE2-A2FDF118B5DE}">
      <dgm:prSet/>
      <dgm:spPr/>
      <dgm:t>
        <a:bodyPr/>
        <a:lstStyle/>
        <a:p>
          <a:endParaRPr lang="en-US"/>
        </a:p>
      </dgm:t>
    </dgm:pt>
    <dgm:pt modelId="{27344D6A-C578-4A54-ABBC-1869AD11B3B7}">
      <dgm:prSet custT="1"/>
      <dgm:spPr/>
      <dgm:t>
        <a:bodyPr/>
        <a:lstStyle/>
        <a:p>
          <a:pPr>
            <a:defRPr cap="all"/>
          </a:pPr>
          <a:r>
            <a:rPr lang="en-US" sz="2000" b="0" i="0" dirty="0">
              <a:latin typeface="+mn-lt"/>
              <a:ea typeface="Helvetica Neue Light" panose="02000403000000020004" pitchFamily="2" charset="0"/>
            </a:rPr>
            <a:t>Increase price for BOTTOM performers</a:t>
          </a:r>
        </a:p>
        <a:p>
          <a:pPr>
            <a:defRPr cap="all"/>
          </a:pPr>
          <a:r>
            <a:rPr lang="en-US" sz="1200" b="0" i="0" dirty="0">
              <a:latin typeface="+mn-lt"/>
              <a:ea typeface="Helvetica Neue Light" panose="02000403000000020004" pitchFamily="2" charset="0"/>
            </a:rPr>
            <a:t>(EXCLUDING UNPROFITABLE CARS)</a:t>
          </a:r>
        </a:p>
      </dgm:t>
    </dgm:pt>
    <dgm:pt modelId="{C25829BB-0A89-4636-A13C-9B5AE3B2548F}" type="parTrans" cxnId="{22BC3EF9-CC02-43D5-AB3C-6B806178EF56}">
      <dgm:prSet/>
      <dgm:spPr/>
      <dgm:t>
        <a:bodyPr/>
        <a:lstStyle/>
        <a:p>
          <a:endParaRPr lang="en-US"/>
        </a:p>
      </dgm:t>
    </dgm:pt>
    <dgm:pt modelId="{CB80550D-7C65-4BBA-B06A-D41E3465F89F}" type="sibTrans" cxnId="{22BC3EF9-CC02-43D5-AB3C-6B806178EF56}">
      <dgm:prSet/>
      <dgm:spPr/>
      <dgm:t>
        <a:bodyPr/>
        <a:lstStyle/>
        <a:p>
          <a:endParaRPr lang="en-US"/>
        </a:p>
      </dgm:t>
    </dgm:pt>
    <dgm:pt modelId="{DC37E892-0796-4619-9170-C36347ECBAB0}" type="pres">
      <dgm:prSet presAssocID="{E4D1A38F-25B1-4ED5-B692-F96828EC71A4}" presName="root" presStyleCnt="0">
        <dgm:presLayoutVars>
          <dgm:dir/>
          <dgm:resizeHandles val="exact"/>
        </dgm:presLayoutVars>
      </dgm:prSet>
      <dgm:spPr/>
    </dgm:pt>
    <dgm:pt modelId="{99792941-886F-42AA-8B43-ACC8425793CF}" type="pres">
      <dgm:prSet presAssocID="{C071B2E4-F5DD-4135-87C5-1C203B8E0D61}" presName="compNode" presStyleCnt="0"/>
      <dgm:spPr/>
    </dgm:pt>
    <dgm:pt modelId="{225A1967-9AD3-481E-ABA1-5BC88EF353B0}" type="pres">
      <dgm:prSet presAssocID="{C071B2E4-F5DD-4135-87C5-1C203B8E0D61}" presName="iconBgRect" presStyleLbl="bgShp" presStyleIdx="0" presStyleCnt="3"/>
      <dgm:spPr>
        <a:solidFill>
          <a:schemeClr val="accent5">
            <a:lumMod val="40000"/>
            <a:lumOff val="60000"/>
          </a:schemeClr>
        </a:solidFill>
      </dgm:spPr>
    </dgm:pt>
    <dgm:pt modelId="{4754AB42-F9B8-46E1-B1D3-B0E62F6324F1}" type="pres">
      <dgm:prSet presAssocID="{C071B2E4-F5DD-4135-87C5-1C203B8E0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 with solid fill"/>
        </a:ext>
      </dgm:extLst>
    </dgm:pt>
    <dgm:pt modelId="{9499A5DD-C3D5-4D95-8389-4C0933D15970}" type="pres">
      <dgm:prSet presAssocID="{C071B2E4-F5DD-4135-87C5-1C203B8E0D61}" presName="spaceRect" presStyleCnt="0"/>
      <dgm:spPr/>
    </dgm:pt>
    <dgm:pt modelId="{D44F2698-C46D-4BF3-862E-9A4790F36136}" type="pres">
      <dgm:prSet presAssocID="{C071B2E4-F5DD-4135-87C5-1C203B8E0D61}" presName="textRect" presStyleLbl="revTx" presStyleIdx="0" presStyleCnt="3">
        <dgm:presLayoutVars>
          <dgm:chMax val="1"/>
          <dgm:chPref val="1"/>
        </dgm:presLayoutVars>
      </dgm:prSet>
      <dgm:spPr/>
    </dgm:pt>
    <dgm:pt modelId="{F027833D-8E79-4F0B-BC0C-3299A4DA3B06}" type="pres">
      <dgm:prSet presAssocID="{5A5602B4-C89F-41F1-823E-ABB34403BCF0}" presName="sibTrans" presStyleCnt="0"/>
      <dgm:spPr/>
    </dgm:pt>
    <dgm:pt modelId="{F96E31A3-61A8-4071-A9E1-EEA90697F7DD}" type="pres">
      <dgm:prSet presAssocID="{840F6B62-58A5-43CE-9029-A39A922A91FD}" presName="compNode" presStyleCnt="0"/>
      <dgm:spPr/>
    </dgm:pt>
    <dgm:pt modelId="{DBBCAFD8-A660-4472-A242-391B7EFDFF3F}" type="pres">
      <dgm:prSet presAssocID="{840F6B62-58A5-43CE-9029-A39A922A91FD}" presName="iconBgRect" presStyleLbl="bgShp" presStyleIdx="1" presStyleCnt="3"/>
      <dgm:spPr>
        <a:solidFill>
          <a:schemeClr val="accent5">
            <a:lumMod val="40000"/>
            <a:lumOff val="60000"/>
          </a:schemeClr>
        </a:solidFill>
      </dgm:spPr>
    </dgm:pt>
    <dgm:pt modelId="{5229C6AD-20C1-4341-A0CE-63991CD8BF22}" type="pres">
      <dgm:prSet presAssocID="{840F6B62-58A5-43CE-9029-A39A922A91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 with solid fill"/>
        </a:ext>
      </dgm:extLst>
    </dgm:pt>
    <dgm:pt modelId="{6D3F8FC5-8368-4282-BC20-A8F4127EF813}" type="pres">
      <dgm:prSet presAssocID="{840F6B62-58A5-43CE-9029-A39A922A91FD}" presName="spaceRect" presStyleCnt="0"/>
      <dgm:spPr/>
    </dgm:pt>
    <dgm:pt modelId="{AD6CD28C-FB78-4750-B803-A3078D7B905C}" type="pres">
      <dgm:prSet presAssocID="{840F6B62-58A5-43CE-9029-A39A922A91FD}" presName="textRect" presStyleLbl="revTx" presStyleIdx="1" presStyleCnt="3">
        <dgm:presLayoutVars>
          <dgm:chMax val="1"/>
          <dgm:chPref val="1"/>
        </dgm:presLayoutVars>
      </dgm:prSet>
      <dgm:spPr/>
    </dgm:pt>
    <dgm:pt modelId="{86ECDDCD-ADAB-4BAD-A666-81BE096BA712}" type="pres">
      <dgm:prSet presAssocID="{5E182125-F726-4FAD-A008-0E535C390C33}" presName="sibTrans" presStyleCnt="0"/>
      <dgm:spPr/>
    </dgm:pt>
    <dgm:pt modelId="{01D74056-BA38-4E7D-8FD7-4FD953DBF1CD}" type="pres">
      <dgm:prSet presAssocID="{27344D6A-C578-4A54-ABBC-1869AD11B3B7}" presName="compNode" presStyleCnt="0"/>
      <dgm:spPr/>
    </dgm:pt>
    <dgm:pt modelId="{0969F99F-0D9E-4B9E-8B0E-C3C8FEE2F0D3}" type="pres">
      <dgm:prSet presAssocID="{27344D6A-C578-4A54-ABBC-1869AD11B3B7}" presName="iconBgRect" presStyleLbl="bgShp" presStyleIdx="2" presStyleCnt="3"/>
      <dgm:spPr>
        <a:solidFill>
          <a:schemeClr val="accent5">
            <a:lumMod val="40000"/>
            <a:lumOff val="60000"/>
          </a:schemeClr>
        </a:solidFill>
      </dgm:spPr>
    </dgm:pt>
    <dgm:pt modelId="{E62CB3AF-41BC-4B7E-838D-74047804C78B}" type="pres">
      <dgm:prSet presAssocID="{27344D6A-C578-4A54-ABBC-1869AD11B3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g with solid fill"/>
        </a:ext>
      </dgm:extLst>
    </dgm:pt>
    <dgm:pt modelId="{16BD6DC1-33D9-4932-ABB6-5ECE0D61B818}" type="pres">
      <dgm:prSet presAssocID="{27344D6A-C578-4A54-ABBC-1869AD11B3B7}" presName="spaceRect" presStyleCnt="0"/>
      <dgm:spPr/>
    </dgm:pt>
    <dgm:pt modelId="{7C241591-95E7-4972-982A-F559203E2734}" type="pres">
      <dgm:prSet presAssocID="{27344D6A-C578-4A54-ABBC-1869AD11B3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CAD1F32-7931-4F59-9163-42C46FC3C48F}" srcId="{E4D1A38F-25B1-4ED5-B692-F96828EC71A4}" destId="{C071B2E4-F5DD-4135-87C5-1C203B8E0D61}" srcOrd="0" destOrd="0" parTransId="{3C8081E5-9108-4A16-84A4-CCAD2870DE12}" sibTransId="{5A5602B4-C89F-41F1-823E-ABB34403BCF0}"/>
    <dgm:cxn modelId="{92B16240-A469-465D-B9FC-E1A6BD608C98}" type="presOf" srcId="{E4D1A38F-25B1-4ED5-B692-F96828EC71A4}" destId="{DC37E892-0796-4619-9170-C36347ECBAB0}" srcOrd="0" destOrd="0" presId="urn:microsoft.com/office/officeart/2018/5/layout/IconCircleLabelList"/>
    <dgm:cxn modelId="{F303CA7C-B8FA-4DD9-9658-2437B0B0867C}" type="presOf" srcId="{840F6B62-58A5-43CE-9029-A39A922A91FD}" destId="{AD6CD28C-FB78-4750-B803-A3078D7B905C}" srcOrd="0" destOrd="0" presId="urn:microsoft.com/office/officeart/2018/5/layout/IconCircleLabelList"/>
    <dgm:cxn modelId="{0BF21E9D-055F-4C84-B584-39975EBAB589}" type="presOf" srcId="{27344D6A-C578-4A54-ABBC-1869AD11B3B7}" destId="{7C241591-95E7-4972-982A-F559203E2734}" srcOrd="0" destOrd="0" presId="urn:microsoft.com/office/officeart/2018/5/layout/IconCircleLabelList"/>
    <dgm:cxn modelId="{E770D39E-C5F5-4DD4-B5BC-A238CEAC9F9E}" type="presOf" srcId="{C071B2E4-F5DD-4135-87C5-1C203B8E0D61}" destId="{D44F2698-C46D-4BF3-862E-9A4790F36136}" srcOrd="0" destOrd="0" presId="urn:microsoft.com/office/officeart/2018/5/layout/IconCircleLabelList"/>
    <dgm:cxn modelId="{029741C2-4BA9-4C18-BFE2-A2FDF118B5DE}" srcId="{E4D1A38F-25B1-4ED5-B692-F96828EC71A4}" destId="{840F6B62-58A5-43CE-9029-A39A922A91FD}" srcOrd="1" destOrd="0" parTransId="{5D110373-FE47-45E3-836F-B188D011417A}" sibTransId="{5E182125-F726-4FAD-A008-0E535C390C33}"/>
    <dgm:cxn modelId="{22BC3EF9-CC02-43D5-AB3C-6B806178EF56}" srcId="{E4D1A38F-25B1-4ED5-B692-F96828EC71A4}" destId="{27344D6A-C578-4A54-ABBC-1869AD11B3B7}" srcOrd="2" destOrd="0" parTransId="{C25829BB-0A89-4636-A13C-9B5AE3B2548F}" sibTransId="{CB80550D-7C65-4BBA-B06A-D41E3465F89F}"/>
    <dgm:cxn modelId="{D3FDE3ED-3916-4618-B85D-F2AF48FEB78F}" type="presParOf" srcId="{DC37E892-0796-4619-9170-C36347ECBAB0}" destId="{99792941-886F-42AA-8B43-ACC8425793CF}" srcOrd="0" destOrd="0" presId="urn:microsoft.com/office/officeart/2018/5/layout/IconCircleLabelList"/>
    <dgm:cxn modelId="{DFD4F9E0-492C-4D75-AC66-EC5538BB025E}" type="presParOf" srcId="{99792941-886F-42AA-8B43-ACC8425793CF}" destId="{225A1967-9AD3-481E-ABA1-5BC88EF353B0}" srcOrd="0" destOrd="0" presId="urn:microsoft.com/office/officeart/2018/5/layout/IconCircleLabelList"/>
    <dgm:cxn modelId="{A088E113-4DF1-4FEB-A2D1-EB66E595AEDF}" type="presParOf" srcId="{99792941-886F-42AA-8B43-ACC8425793CF}" destId="{4754AB42-F9B8-46E1-B1D3-B0E62F6324F1}" srcOrd="1" destOrd="0" presId="urn:microsoft.com/office/officeart/2018/5/layout/IconCircleLabelList"/>
    <dgm:cxn modelId="{010CE136-74D8-4565-ABD2-C2656FA7F993}" type="presParOf" srcId="{99792941-886F-42AA-8B43-ACC8425793CF}" destId="{9499A5DD-C3D5-4D95-8389-4C0933D15970}" srcOrd="2" destOrd="0" presId="urn:microsoft.com/office/officeart/2018/5/layout/IconCircleLabelList"/>
    <dgm:cxn modelId="{2371E583-399B-44AB-AE46-03BFCAEC7000}" type="presParOf" srcId="{99792941-886F-42AA-8B43-ACC8425793CF}" destId="{D44F2698-C46D-4BF3-862E-9A4790F36136}" srcOrd="3" destOrd="0" presId="urn:microsoft.com/office/officeart/2018/5/layout/IconCircleLabelList"/>
    <dgm:cxn modelId="{6C809068-C0B4-4292-9C10-7852B4A49115}" type="presParOf" srcId="{DC37E892-0796-4619-9170-C36347ECBAB0}" destId="{F027833D-8E79-4F0B-BC0C-3299A4DA3B06}" srcOrd="1" destOrd="0" presId="urn:microsoft.com/office/officeart/2018/5/layout/IconCircleLabelList"/>
    <dgm:cxn modelId="{ABE5557D-9D4B-4907-B3DB-F95858640FB0}" type="presParOf" srcId="{DC37E892-0796-4619-9170-C36347ECBAB0}" destId="{F96E31A3-61A8-4071-A9E1-EEA90697F7DD}" srcOrd="2" destOrd="0" presId="urn:microsoft.com/office/officeart/2018/5/layout/IconCircleLabelList"/>
    <dgm:cxn modelId="{50F6F8CC-50D4-49F4-B1EB-996E5A20D097}" type="presParOf" srcId="{F96E31A3-61A8-4071-A9E1-EEA90697F7DD}" destId="{DBBCAFD8-A660-4472-A242-391B7EFDFF3F}" srcOrd="0" destOrd="0" presId="urn:microsoft.com/office/officeart/2018/5/layout/IconCircleLabelList"/>
    <dgm:cxn modelId="{4667128B-3CE8-48F3-8374-4461B4ADE717}" type="presParOf" srcId="{F96E31A3-61A8-4071-A9E1-EEA90697F7DD}" destId="{5229C6AD-20C1-4341-A0CE-63991CD8BF22}" srcOrd="1" destOrd="0" presId="urn:microsoft.com/office/officeart/2018/5/layout/IconCircleLabelList"/>
    <dgm:cxn modelId="{DAB427A6-757B-4712-98D1-BE0D9105127A}" type="presParOf" srcId="{F96E31A3-61A8-4071-A9E1-EEA90697F7DD}" destId="{6D3F8FC5-8368-4282-BC20-A8F4127EF813}" srcOrd="2" destOrd="0" presId="urn:microsoft.com/office/officeart/2018/5/layout/IconCircleLabelList"/>
    <dgm:cxn modelId="{BEF243F3-3688-49C8-BDE7-4A523E377740}" type="presParOf" srcId="{F96E31A3-61A8-4071-A9E1-EEA90697F7DD}" destId="{AD6CD28C-FB78-4750-B803-A3078D7B905C}" srcOrd="3" destOrd="0" presId="urn:microsoft.com/office/officeart/2018/5/layout/IconCircleLabelList"/>
    <dgm:cxn modelId="{D884BBCB-5736-4457-8600-59BBFA78AC5F}" type="presParOf" srcId="{DC37E892-0796-4619-9170-C36347ECBAB0}" destId="{86ECDDCD-ADAB-4BAD-A666-81BE096BA712}" srcOrd="3" destOrd="0" presId="urn:microsoft.com/office/officeart/2018/5/layout/IconCircleLabelList"/>
    <dgm:cxn modelId="{10FFD934-B790-42A2-8259-D9C5E9502735}" type="presParOf" srcId="{DC37E892-0796-4619-9170-C36347ECBAB0}" destId="{01D74056-BA38-4E7D-8FD7-4FD953DBF1CD}" srcOrd="4" destOrd="0" presId="urn:microsoft.com/office/officeart/2018/5/layout/IconCircleLabelList"/>
    <dgm:cxn modelId="{AD99153D-4BEB-479D-AC04-ADDF45324641}" type="presParOf" srcId="{01D74056-BA38-4E7D-8FD7-4FD953DBF1CD}" destId="{0969F99F-0D9E-4B9E-8B0E-C3C8FEE2F0D3}" srcOrd="0" destOrd="0" presId="urn:microsoft.com/office/officeart/2018/5/layout/IconCircleLabelList"/>
    <dgm:cxn modelId="{B8E33D17-3039-4E60-B814-EC36BF368228}" type="presParOf" srcId="{01D74056-BA38-4E7D-8FD7-4FD953DBF1CD}" destId="{E62CB3AF-41BC-4B7E-838D-74047804C78B}" srcOrd="1" destOrd="0" presId="urn:microsoft.com/office/officeart/2018/5/layout/IconCircleLabelList"/>
    <dgm:cxn modelId="{F1A59F25-E44C-45DC-8E94-DFC774BEDF89}" type="presParOf" srcId="{01D74056-BA38-4E7D-8FD7-4FD953DBF1CD}" destId="{16BD6DC1-33D9-4932-ABB6-5ECE0D61B818}" srcOrd="2" destOrd="0" presId="urn:microsoft.com/office/officeart/2018/5/layout/IconCircleLabelList"/>
    <dgm:cxn modelId="{3F06F8D9-888C-4C21-B002-273FFF5DC007}" type="presParOf" srcId="{01D74056-BA38-4E7D-8FD7-4FD953DBF1CD}" destId="{7C241591-95E7-4972-982A-F559203E273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01CCF-3755-4785-97F1-6D97967FE567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67558-B771-4713-AF9B-A456F825255B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ABF4AA-3CAC-4527-B69F-E87764093416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+mj-lt"/>
              <a:ea typeface="Helvetica Neue Light" panose="02000403000000020004" pitchFamily="2" charset="0"/>
            </a:rPr>
            <a:t>Maximize revenue</a:t>
          </a:r>
        </a:p>
      </dsp:txBody>
      <dsp:txXfrm>
        <a:off x="1907374" y="894511"/>
        <a:ext cx="4356265" cy="1651406"/>
      </dsp:txXfrm>
    </dsp:sp>
    <dsp:sp modelId="{27B896A6-D93F-4B3F-82F2-AFC85DB205ED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83484-886F-4179-8300-55C42A3C1F60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23332-8893-4807-8A4B-3815EEA8B2A3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+mj-lt"/>
              <a:ea typeface="Helvetica Neue Light" panose="02000403000000020004" pitchFamily="2" charset="0"/>
            </a:rPr>
            <a:t>Minimize costs</a:t>
          </a:r>
        </a:p>
      </dsp:txBody>
      <dsp:txXfrm>
        <a:off x="1907374" y="2958769"/>
        <a:ext cx="4356265" cy="1651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A1967-9AD3-481E-ABA1-5BC88EF353B0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4AB42-F9B8-46E1-B1D3-B0E62F6324F1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F2698-C46D-4BF3-862E-9A4790F36136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 dirty="0">
              <a:latin typeface="+mn-lt"/>
              <a:ea typeface="Helvetica Neue Light" panose="02000403000000020004" pitchFamily="2" charset="0"/>
            </a:rPr>
            <a:t>1. Remove unprofitable cars</a:t>
          </a:r>
        </a:p>
      </dsp:txBody>
      <dsp:txXfrm>
        <a:off x="75768" y="3053169"/>
        <a:ext cx="3093750" cy="720000"/>
      </dsp:txXfrm>
    </dsp:sp>
    <dsp:sp modelId="{DBBCAFD8-A660-4472-A242-391B7EFDFF3F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C6AD-20C1-4341-A0CE-63991CD8BF22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CD28C-FB78-4750-B803-A3078D7B905C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 dirty="0">
              <a:latin typeface="+mn-lt"/>
              <a:ea typeface="Helvetica Neue Light" panose="02000403000000020004" pitchFamily="2" charset="0"/>
            </a:rPr>
            <a:t>2. Add additional units of top performers</a:t>
          </a:r>
        </a:p>
      </dsp:txBody>
      <dsp:txXfrm>
        <a:off x="3710925" y="3053169"/>
        <a:ext cx="3093750" cy="720000"/>
      </dsp:txXfrm>
    </dsp:sp>
    <dsp:sp modelId="{0969F99F-0D9E-4B9E-8B0E-C3C8FEE2F0D3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CB3AF-41BC-4B7E-838D-74047804C78B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41591-95E7-4972-982A-F559203E2734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b="0" i="0" kern="1200" dirty="0">
              <a:latin typeface="+mn-lt"/>
              <a:ea typeface="Helvetica Neue Light" panose="02000403000000020004" pitchFamily="2" charset="0"/>
            </a:rPr>
            <a:t>3. Increase price for BOTTOM performers</a:t>
          </a:r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A1967-9AD3-481E-ABA1-5BC88EF353B0}">
      <dsp:nvSpPr>
        <dsp:cNvPr id="0" name=""/>
        <dsp:cNvSpPr/>
      </dsp:nvSpPr>
      <dsp:spPr>
        <a:xfrm>
          <a:off x="679050" y="510668"/>
          <a:ext cx="1887187" cy="188718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4AB42-F9B8-46E1-B1D3-B0E62F6324F1}">
      <dsp:nvSpPr>
        <dsp:cNvPr id="0" name=""/>
        <dsp:cNvSpPr/>
      </dsp:nvSpPr>
      <dsp:spPr>
        <a:xfrm>
          <a:off x="1081237" y="9128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F2698-C46D-4BF3-862E-9A4790F36136}">
      <dsp:nvSpPr>
        <dsp:cNvPr id="0" name=""/>
        <dsp:cNvSpPr/>
      </dsp:nvSpPr>
      <dsp:spPr>
        <a:xfrm>
          <a:off x="75768" y="2985669"/>
          <a:ext cx="30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 dirty="0">
              <a:latin typeface="+mn-lt"/>
              <a:ea typeface="Helvetica Neue Light" panose="02000403000000020004" pitchFamily="2" charset="0"/>
            </a:rPr>
            <a:t>Remove unprofitable cars</a:t>
          </a:r>
        </a:p>
      </dsp:txBody>
      <dsp:txXfrm>
        <a:off x="75768" y="2985669"/>
        <a:ext cx="3093750" cy="855000"/>
      </dsp:txXfrm>
    </dsp:sp>
    <dsp:sp modelId="{DBBCAFD8-A660-4472-A242-391B7EFDFF3F}">
      <dsp:nvSpPr>
        <dsp:cNvPr id="0" name=""/>
        <dsp:cNvSpPr/>
      </dsp:nvSpPr>
      <dsp:spPr>
        <a:xfrm>
          <a:off x="4314206" y="510668"/>
          <a:ext cx="1887187" cy="188718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9C6AD-20C1-4341-A0CE-63991CD8BF22}">
      <dsp:nvSpPr>
        <dsp:cNvPr id="0" name=""/>
        <dsp:cNvSpPr/>
      </dsp:nvSpPr>
      <dsp:spPr>
        <a:xfrm>
          <a:off x="4716393" y="9128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CD28C-FB78-4750-B803-A3078D7B905C}">
      <dsp:nvSpPr>
        <dsp:cNvPr id="0" name=""/>
        <dsp:cNvSpPr/>
      </dsp:nvSpPr>
      <dsp:spPr>
        <a:xfrm>
          <a:off x="3710925" y="2985669"/>
          <a:ext cx="30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0" i="0" kern="1200" dirty="0">
              <a:latin typeface="+mn-lt"/>
              <a:ea typeface="Helvetica Neue Light" panose="02000403000000020004" pitchFamily="2" charset="0"/>
            </a:rPr>
            <a:t>Add additional units of top performers</a:t>
          </a:r>
        </a:p>
      </dsp:txBody>
      <dsp:txXfrm>
        <a:off x="3710925" y="2985669"/>
        <a:ext cx="3093750" cy="855000"/>
      </dsp:txXfrm>
    </dsp:sp>
    <dsp:sp modelId="{0969F99F-0D9E-4B9E-8B0E-C3C8FEE2F0D3}">
      <dsp:nvSpPr>
        <dsp:cNvPr id="0" name=""/>
        <dsp:cNvSpPr/>
      </dsp:nvSpPr>
      <dsp:spPr>
        <a:xfrm>
          <a:off x="7949362" y="510668"/>
          <a:ext cx="1887187" cy="188718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CB3AF-41BC-4B7E-838D-74047804C78B}">
      <dsp:nvSpPr>
        <dsp:cNvPr id="0" name=""/>
        <dsp:cNvSpPr/>
      </dsp:nvSpPr>
      <dsp:spPr>
        <a:xfrm>
          <a:off x="8351550" y="9128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41591-95E7-4972-982A-F559203E2734}">
      <dsp:nvSpPr>
        <dsp:cNvPr id="0" name=""/>
        <dsp:cNvSpPr/>
      </dsp:nvSpPr>
      <dsp:spPr>
        <a:xfrm>
          <a:off x="7346081" y="2985669"/>
          <a:ext cx="30937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+mn-lt"/>
              <a:ea typeface="Helvetica Neue Light" panose="02000403000000020004" pitchFamily="2" charset="0"/>
            </a:rPr>
            <a:t>Increase price for BOTTOM performers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0" i="0" kern="1200" dirty="0">
              <a:latin typeface="+mn-lt"/>
              <a:ea typeface="Helvetica Neue Light" panose="02000403000000020004" pitchFamily="2" charset="0"/>
            </a:rPr>
            <a:t>(EXCLUDING UNPROFITABLE CARS)</a:t>
          </a:r>
        </a:p>
      </dsp:txBody>
      <dsp:txXfrm>
        <a:off x="7346081" y="2985669"/>
        <a:ext cx="3093750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A6226-649B-354E-8CDE-4F512A3F8A35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13B82-0F70-5F4E-808F-ABF06DAB5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13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6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review, all 3 strategies improve our bottom line from our 2018 baseline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9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our 3 strategies again. This time, we will implement these ideas collectively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17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8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for the purposes of comparing the difference in profits of each strategy here, the axis will start at $32 million.</a:t>
            </a:r>
          </a:p>
          <a:p>
            <a:endParaRPr lang="en-US" dirty="0"/>
          </a:p>
          <a:p>
            <a:r>
              <a:rPr lang="en-US" dirty="0"/>
              <a:t>The combination strategy best optimizes both revenue and costs to yield the highest profit increase.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16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07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4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set the stage, let’s look over some of our current stats in 2018 to-date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9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use our 2018 performance as our baseline throughout this presentation.</a:t>
            </a:r>
          </a:p>
          <a:p>
            <a:r>
              <a:rPr lang="en-US" dirty="0"/>
              <a:t>Note: Throughout this presentation, you will hear me use the terms ‘net revenue’ and ‘profit’ interchangeably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our current landscape, there are opportunities to optimize our rental fleet with the goal of maximizing revenue and minimizing costs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1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prepared 3 different strategies in order to accomplish our goal – </a:t>
            </a:r>
          </a:p>
          <a:p>
            <a:r>
              <a:rPr lang="en-US" dirty="0"/>
              <a:t>Here’s a brief overview before I explain each one in more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2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2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6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13B82-0F70-5F4E-808F-ABF06DAB5C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322C-43B6-8C4A-B67A-1A56EDCF61AE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30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C0C1C-3E3E-994F-937D-7FA5BF18F05B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01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086F5-5E23-2848-8D70-5B5D5F70F8E6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0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B1DD-AFC0-8D4C-B936-DEF2269F7A37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8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5FDA-F798-614B-953E-4D213FFE38C6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4FCD-A73A-7F41-BADB-4D864D1851BE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7F38-3ADA-EF4B-A64A-6C6DA7837870}" type="datetime1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C249B-5F35-C841-9E02-9FE190FB2CA9}" type="datetime1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6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68C-8DC4-C043-B3B3-8548BA7C5C59}" type="datetime1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15BA1-6BF4-EB4D-B29D-1922E27FFD14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9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2B771-62CA-0C4A-AEA4-27242C557DE6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25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43F0-1FFE-A940-A29F-42478F1FF1AF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4BFE-CF9D-5C45-81E3-6BEAEAF06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84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229" y="725667"/>
            <a:ext cx="6599619" cy="2344840"/>
          </a:xfrm>
        </p:spPr>
        <p:txBody>
          <a:bodyPr anchor="b">
            <a:normAutofit/>
          </a:bodyPr>
          <a:lstStyle/>
          <a:p>
            <a:r>
              <a:rPr lang="en-US" sz="6000" dirty="0">
                <a:ea typeface="Helvetica Neue Light" panose="02000403000000020004" pitchFamily="2" charset="0"/>
              </a:rPr>
              <a:t>LARIAT REVENUE OPTIMIZATION</a:t>
            </a:r>
          </a:p>
        </p:txBody>
      </p:sp>
      <p:sp>
        <p:nvSpPr>
          <p:cNvPr id="5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8" name="Graphic 47" descr="Upward trend">
            <a:extLst>
              <a:ext uri="{FF2B5EF4-FFF2-40B4-BE49-F238E27FC236}">
                <a16:creationId xmlns:a16="http://schemas.microsoft.com/office/drawing/2014/main" id="{91DB4D3A-CA6A-4C07-8F6E-CE5F609FC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390788"/>
            <a:ext cx="3593877" cy="35938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9873-4567-FA4F-95F9-089CD040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038" y="3294812"/>
            <a:ext cx="5366041" cy="28091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By Christiana Kim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35064-C9FA-B64B-8A48-C10856187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6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rge car parking lot from above">
            <a:extLst>
              <a:ext uri="{FF2B5EF4-FFF2-40B4-BE49-F238E27FC236}">
                <a16:creationId xmlns:a16="http://schemas.microsoft.com/office/drawing/2014/main" id="{02755E21-9D48-F246-90B0-5DC47B0EAC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71041" y="-645749"/>
            <a:ext cx="12500682" cy="8313442"/>
          </a:xfrm>
          <a:prstGeom prst="rect">
            <a:avLst/>
          </a:prstGeom>
          <a:gradFill>
            <a:gsLst>
              <a:gs pos="0">
                <a:schemeClr val="bg2">
                  <a:tint val="93000"/>
                  <a:satMod val="150000"/>
                  <a:shade val="98000"/>
                  <a:lumMod val="102000"/>
                </a:schemeClr>
              </a:gs>
              <a:gs pos="50000">
                <a:schemeClr val="bg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2">
                  <a:shade val="63000"/>
                  <a:satMod val="120000"/>
                </a:schemeClr>
              </a:gs>
            </a:gsLst>
            <a:lin ang="5400000" scaled="0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STRATEGY 3: INCREASE PRICE FOR BOTTOM PERFORMERS</a:t>
            </a:r>
            <a:endParaRPr lang="en-US" sz="3900" dirty="0"/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dirty="0"/>
              <a:t>Car’s profit margin less than 25%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Bottom Performer</a:t>
            </a:r>
          </a:p>
          <a:p>
            <a:r>
              <a:rPr lang="en-US" dirty="0"/>
              <a:t>214 bottom performers</a:t>
            </a:r>
          </a:p>
          <a:p>
            <a:r>
              <a:rPr lang="en-US" dirty="0"/>
              <a:t>Increase price by 25%</a:t>
            </a:r>
          </a:p>
          <a:p>
            <a:r>
              <a:rPr lang="en-US" dirty="0"/>
              <a:t>Assume number of transactions per car stays the same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3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318DA-4704-A04A-9008-A2AD475E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1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6602534" cy="1248083"/>
          </a:xfrm>
        </p:spPr>
        <p:txBody>
          <a:bodyPr anchor="b">
            <a:normAutofit/>
          </a:bodyPr>
          <a:lstStyle/>
          <a:p>
            <a:r>
              <a:rPr lang="en-US" sz="4000" dirty="0"/>
              <a:t>STRATEGY 3 PROJECTIONS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55" y="3314828"/>
            <a:ext cx="3422181" cy="30686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From the 2018 Baseline: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Gross revenue: +0.8%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Costs: +0% (no change)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Net revenue: +1.5%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(Volume: +$527k)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Note: The chart axis starts at $32 million for visibility in the comparison between bars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6A1AE00-2FD6-034B-9177-13FCC3017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346460"/>
              </p:ext>
            </p:extLst>
          </p:nvPr>
        </p:nvGraphicFramePr>
        <p:xfrm>
          <a:off x="4729761" y="2011952"/>
          <a:ext cx="7221813" cy="446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11F89-BC67-0E4F-9BA5-3CA37CC7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3900" dirty="0"/>
              <a:t>COMBINE STRATEGIES?</a:t>
            </a:r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dirty="0"/>
              <a:t>All 3 strategies improve our bottom line</a:t>
            </a:r>
          </a:p>
          <a:p>
            <a:r>
              <a:rPr lang="en-US" dirty="0"/>
              <a:t>Would combining our </a:t>
            </a:r>
            <a:r>
              <a:rPr lang="en-US"/>
              <a:t>strategies also be </a:t>
            </a:r>
            <a:r>
              <a:rPr lang="en-US" dirty="0"/>
              <a:t>effective?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3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9C5CE-28C2-2E47-B0F9-4F66E8B6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sz="5200" dirty="0">
                <a:ea typeface="Helvetica Neue Light" panose="02000403000000020004" pitchFamily="2" charset="0"/>
              </a:rPr>
              <a:t>COMBINED STRATEGY: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47BF59-563B-4912-9795-DCC490D00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1843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Plus 2">
            <a:extLst>
              <a:ext uri="{FF2B5EF4-FFF2-40B4-BE49-F238E27FC236}">
                <a16:creationId xmlns:a16="http://schemas.microsoft.com/office/drawing/2014/main" id="{5A353EFE-FAE6-3A4C-8265-ED99301EA4C0}"/>
              </a:ext>
            </a:extLst>
          </p:cNvPr>
          <p:cNvSpPr/>
          <p:nvPr/>
        </p:nvSpPr>
        <p:spPr>
          <a:xfrm>
            <a:off x="3828081" y="2929180"/>
            <a:ext cx="914400" cy="914400"/>
          </a:xfrm>
          <a:prstGeom prst="mathPlu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C199A9F1-9F47-6A4F-88F1-F42150B5A0F3}"/>
              </a:ext>
            </a:extLst>
          </p:cNvPr>
          <p:cNvSpPr/>
          <p:nvPr/>
        </p:nvSpPr>
        <p:spPr>
          <a:xfrm>
            <a:off x="7449521" y="2929180"/>
            <a:ext cx="914400" cy="914400"/>
          </a:xfrm>
          <a:prstGeom prst="mathPlu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4117C-4D77-A94A-9CCE-47D0CF5E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5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View from top of a car speeding along a bridge">
            <a:extLst>
              <a:ext uri="{FF2B5EF4-FFF2-40B4-BE49-F238E27FC236}">
                <a16:creationId xmlns:a16="http://schemas.microsoft.com/office/drawing/2014/main" id="{86923021-F92B-484F-AF01-31D49A6F22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-1212560"/>
            <a:ext cx="12377492" cy="9283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6602534" cy="1248083"/>
          </a:xfrm>
        </p:spPr>
        <p:txBody>
          <a:bodyPr anchor="b">
            <a:normAutofit/>
          </a:bodyPr>
          <a:lstStyle/>
          <a:p>
            <a:r>
              <a:rPr lang="en-US" sz="4000" dirty="0"/>
              <a:t>COMBINED STRATEGY PROJECTIONS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55" y="3314828"/>
            <a:ext cx="3422181" cy="30686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From the 2018 Baseline: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Gross revenue: +1.3%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Costs: -0.4%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Net revenue: +2.8%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(Volume: +$979k)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Note: The chart axis starts at $32 million for visibility in the comparison between bars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42C2A1A-9A15-4749-9213-5904DCBF06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651075"/>
              </p:ext>
            </p:extLst>
          </p:nvPr>
        </p:nvGraphicFramePr>
        <p:xfrm>
          <a:off x="4729761" y="2011952"/>
          <a:ext cx="7221813" cy="446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3494-5FD4-B241-9FD9-C5911CF1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8"/>
            <a:ext cx="10550025" cy="722792"/>
          </a:xfrm>
        </p:spPr>
        <p:txBody>
          <a:bodyPr anchor="b">
            <a:normAutofit/>
          </a:bodyPr>
          <a:lstStyle/>
          <a:p>
            <a:r>
              <a:rPr lang="en-US" sz="4000" dirty="0"/>
              <a:t>PROFIT COMPARISON</a:t>
            </a:r>
            <a:endParaRPr lang="en-US" sz="3900" dirty="0"/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3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7EB31FE-03A3-3849-8F50-290388309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5234735"/>
              </p:ext>
            </p:extLst>
          </p:nvPr>
        </p:nvGraphicFramePr>
        <p:xfrm>
          <a:off x="1696143" y="2065707"/>
          <a:ext cx="7369471" cy="4555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AFE2ED-97AB-ED46-930B-5C855CDEBCCA}"/>
              </a:ext>
            </a:extLst>
          </p:cNvPr>
          <p:cNvSpPr txBox="1"/>
          <p:nvPr/>
        </p:nvSpPr>
        <p:spPr>
          <a:xfrm>
            <a:off x="9350753" y="3660426"/>
            <a:ext cx="22902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80000"/>
                  </a:schemeClr>
                </a:solidFill>
              </a:rPr>
              <a:t>Note: The chart axis starts at $32 million for visibility in the comparison between bars</a:t>
            </a:r>
          </a:p>
          <a:p>
            <a:endParaRPr lang="en-US" sz="1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The Combined Strategy projects the highest profit increase.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71B17-F3A0-1946-AF27-A486AF80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1081-C99A-4041-B7AB-789E5C4E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FAB6-D87F-844A-AC33-03F76009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Maximize revenue, minimize costs</a:t>
            </a:r>
          </a:p>
          <a:p>
            <a:r>
              <a:rPr lang="en-US" dirty="0"/>
              <a:t>Baseline: 2018 Performance</a:t>
            </a:r>
          </a:p>
          <a:p>
            <a:r>
              <a:rPr lang="en-US" dirty="0"/>
              <a:t>Strategy 1: Remove unprofitable cars</a:t>
            </a:r>
          </a:p>
          <a:p>
            <a:r>
              <a:rPr lang="en-US" dirty="0"/>
              <a:t>Strategy 2: Add additional units of top performers</a:t>
            </a:r>
          </a:p>
          <a:p>
            <a:r>
              <a:rPr lang="en-US" dirty="0"/>
              <a:t>Strategy 3: Increase price for bottom performers</a:t>
            </a:r>
          </a:p>
          <a:p>
            <a:endParaRPr lang="en-US" dirty="0"/>
          </a:p>
          <a:p>
            <a:r>
              <a:rPr lang="en-US" dirty="0"/>
              <a:t>While each unique strategy independently improves net revenue, using the </a:t>
            </a:r>
            <a:r>
              <a:rPr lang="en-US" b="1" dirty="0"/>
              <a:t>combined strategy </a:t>
            </a:r>
            <a:r>
              <a:rPr lang="en-US" dirty="0"/>
              <a:t>is recommended as it decreases cost, increases revenue, and yields the highest profit.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1414-1A8C-844D-AF1C-BBBE83A9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3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DBF2F9D-983F-4E90-827D-5A23216D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190" y="2933487"/>
            <a:ext cx="6599619" cy="991026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ea typeface="Helvetica Neue Light" panose="02000403000000020004" pitchFamily="2" charset="0"/>
              </a:rPr>
              <a:t>THANK YOU</a:t>
            </a:r>
          </a:p>
        </p:txBody>
      </p:sp>
      <p:sp>
        <p:nvSpPr>
          <p:cNvPr id="5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ADBAF-BBC8-3E40-A9D9-463804D1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hoto of a city at the time">
            <a:extLst>
              <a:ext uri="{FF2B5EF4-FFF2-40B4-BE49-F238E27FC236}">
                <a16:creationId xmlns:a16="http://schemas.microsoft.com/office/drawing/2014/main" id="{66B3F2E6-73FB-B443-898A-C3197B611C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261012" y="-1091306"/>
            <a:ext cx="12675154" cy="845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000" dirty="0">
                <a:ea typeface="Helvetica Neue Light" panose="02000403000000020004" pitchFamily="2" charset="0"/>
              </a:rPr>
              <a:t>CURRENT STATS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9873-4567-FA4F-95F9-089CD040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50 Branches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4,000 Cars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100,000 Transactions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alpha val="80000"/>
                </a:schemeClr>
              </a:solidFill>
              <a:ea typeface="Helvetica Neue Light" panose="02000403000000020004" pitchFamily="2" charset="0"/>
            </a:endParaRP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25 Transactions Per Car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2EDE376F-97FB-4B40-8735-D99CA4CAD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4423" y="4649057"/>
            <a:ext cx="914400" cy="9144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C7F9CEC-7AC8-AE46-81A9-80BBAFE7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0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BB7169B8-2507-43F4-A148-FA791CD9C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000" dirty="0">
                <a:ea typeface="Helvetica Neue Light" panose="02000403000000020004" pitchFamily="2" charset="0"/>
              </a:rPr>
              <a:t>CURRENT STATS</a:t>
            </a:r>
          </a:p>
        </p:txBody>
      </p: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49873-4567-FA4F-95F9-089CD040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088" y="698643"/>
            <a:ext cx="4536711" cy="5301467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Gross Revenue: $64,866,040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Total Cost: $30,320,298</a:t>
            </a: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ea typeface="Helvetica Neue Light" panose="02000403000000020004" pitchFamily="2" charset="0"/>
              </a:rPr>
              <a:t>Net Revenue: $34,545,742</a:t>
            </a:r>
          </a:p>
        </p:txBody>
      </p:sp>
      <p:pic>
        <p:nvPicPr>
          <p:cNvPr id="13" name="Graphic 12" descr="Money with solid fill">
            <a:extLst>
              <a:ext uri="{FF2B5EF4-FFF2-40B4-BE49-F238E27FC236}">
                <a16:creationId xmlns:a16="http://schemas.microsoft.com/office/drawing/2014/main" id="{32FAC349-4833-F34C-AD93-269A6375D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4423" y="4649057"/>
            <a:ext cx="914400" cy="91440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70E14FC-F0E5-C14A-829C-AE9FE428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17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>
                <a:ea typeface="Helvetica Neue Light" panose="02000403000000020004" pitchFamily="2" charset="0"/>
              </a:rPr>
              <a:t>OBJECTIVE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22FE83A-D0CE-49FA-BBCF-65E48B4AA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63849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C8119-0132-CC45-9502-C095A729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7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14C70-6791-8242-BEA3-346863DC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sz="5200" dirty="0">
                <a:ea typeface="Helvetica Neue Light" panose="02000403000000020004" pitchFamily="2" charset="0"/>
              </a:rPr>
              <a:t>OPTIMIZATION STRATEGIES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47BF59-563B-4912-9795-DCC490D00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946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956E6-0049-FD45-99DF-47103E13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5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/>
          </a:bodyPr>
          <a:lstStyle/>
          <a:p>
            <a:r>
              <a:rPr lang="en-US" sz="3900" dirty="0"/>
              <a:t>STRATEGY 1: REMOVE UNPROFITABLE CARS</a:t>
            </a:r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Car’s net revenue less than or equal to $0 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  <a:sym typeface="Wingdings" pitchFamily="2" charset="2"/>
              </a:rPr>
              <a:t> Unprofitable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29 unprofitable cars</a:t>
            </a:r>
          </a:p>
          <a:p>
            <a:endParaRPr lang="en-US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3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6CAE-9FB7-1B41-9587-AA095E28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7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6602534" cy="1248083"/>
          </a:xfrm>
        </p:spPr>
        <p:txBody>
          <a:bodyPr anchor="b">
            <a:normAutofit/>
          </a:bodyPr>
          <a:lstStyle/>
          <a:p>
            <a:r>
              <a:rPr lang="en-US" sz="4000" dirty="0"/>
              <a:t>STRATEGY 1 PROJECTIONS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55" y="3314828"/>
            <a:ext cx="3422181" cy="30686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From the 2018 Baseline: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Gross revenue: -0.3%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Costs: -0.8%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Net revenue: +.1%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(Volume: +$27k)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Note: The chart axis starts at $32 million for visibility in the comparison between bars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686C1DB4-0A41-414B-95CC-488392981A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115754"/>
              </p:ext>
            </p:extLst>
          </p:nvPr>
        </p:nvGraphicFramePr>
        <p:xfrm>
          <a:off x="4729761" y="2011953"/>
          <a:ext cx="7221813" cy="446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24E3-BB57-E049-AC45-07B0D23E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0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5" y="1106007"/>
            <a:ext cx="10550025" cy="1182927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STRATEGY 2: ADD ADDITIONAL UNITS OF TOP PERFORMERS</a:t>
            </a:r>
            <a:endParaRPr lang="en-US" sz="3900" dirty="0"/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5" y="2598947"/>
            <a:ext cx="10550025" cy="3677348"/>
          </a:xfrm>
        </p:spPr>
        <p:txBody>
          <a:bodyPr anchor="t">
            <a:normAutofit/>
          </a:bodyPr>
          <a:lstStyle/>
          <a:p>
            <a:r>
              <a:rPr lang="en-US" dirty="0"/>
              <a:t>Car’s profit margin greater than 75% </a:t>
            </a:r>
            <a:r>
              <a:rPr lang="en-US" dirty="0">
                <a:sym typeface="Wingdings" pitchFamily="2" charset="2"/>
              </a:rPr>
              <a:t> Top Performer</a:t>
            </a:r>
          </a:p>
          <a:p>
            <a:r>
              <a:rPr lang="en-US" dirty="0">
                <a:sym typeface="Wingdings" pitchFamily="2" charset="2"/>
              </a:rPr>
              <a:t>24 top performers</a:t>
            </a:r>
          </a:p>
          <a:p>
            <a:r>
              <a:rPr lang="en-US" dirty="0">
                <a:sym typeface="Wingdings" pitchFamily="2" charset="2"/>
              </a:rPr>
              <a:t>Add 1 identical unit of each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350D8D-73D6-4132-89B5-DD52F3962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88224" y="2325422"/>
            <a:ext cx="465458" cy="872153"/>
            <a:chOff x="11388224" y="2325422"/>
            <a:chExt cx="465458" cy="872153"/>
          </a:xfrm>
        </p:grpSpPr>
        <p:sp>
          <p:nvSpPr>
            <p:cNvPr id="3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3764" y="232542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62544" y="255471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88224" y="306986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794CE-A6E3-F541-8ED3-1F01EFA4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6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142CA-5B3B-0242-AB0D-FE48EC8F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6602534" cy="1248083"/>
          </a:xfrm>
        </p:spPr>
        <p:txBody>
          <a:bodyPr anchor="b">
            <a:normAutofit/>
          </a:bodyPr>
          <a:lstStyle/>
          <a:p>
            <a:r>
              <a:rPr lang="en-US" sz="4000" dirty="0"/>
              <a:t>STRATEGY 2 PROJECTIONS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0461-51CB-7A4B-9961-E747CC02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155" y="3314828"/>
            <a:ext cx="3422181" cy="306866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From the 2018 Baseline: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Gross revenue: +1%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Costs: +0.5%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Net revenue: +1.4%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(Volume: +$482k)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 algn="r">
              <a:lnSpc>
                <a:spcPct val="120000"/>
              </a:lnSpc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</a:rPr>
              <a:t>Note: The chart axis starts at $32 million for visibility in the comparison between bars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35196DE-DBAD-5041-82AD-EA2F4865D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162485"/>
              </p:ext>
            </p:extLst>
          </p:nvPr>
        </p:nvGraphicFramePr>
        <p:xfrm>
          <a:off x="4729761" y="2011952"/>
          <a:ext cx="7221813" cy="446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68636-B8E2-834F-AAC4-18D244B4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4BFE-CF9D-5C45-81E3-6BEAEAF06D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26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</TotalTime>
  <Words>705</Words>
  <Application>Microsoft Macintosh PowerPoint</Application>
  <PresentationFormat>Widescreen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Office Theme</vt:lpstr>
      <vt:lpstr>LARIAT REVENUE OPTIMIZATION</vt:lpstr>
      <vt:lpstr>CURRENT STATS</vt:lpstr>
      <vt:lpstr>CURRENT STATS</vt:lpstr>
      <vt:lpstr>OBJECTIVE</vt:lpstr>
      <vt:lpstr>OPTIMIZATION STRATEGIES</vt:lpstr>
      <vt:lpstr>STRATEGY 1: REMOVE UNPROFITABLE CARS</vt:lpstr>
      <vt:lpstr>STRATEGY 1 PROJECTIONS</vt:lpstr>
      <vt:lpstr>STRATEGY 2: ADD ADDITIONAL UNITS OF TOP PERFORMERS</vt:lpstr>
      <vt:lpstr>STRATEGY 2 PROJECTIONS</vt:lpstr>
      <vt:lpstr>STRATEGY 3: INCREASE PRICE FOR BOTTOM PERFORMERS</vt:lpstr>
      <vt:lpstr>STRATEGY 3 PROJECTIONS</vt:lpstr>
      <vt:lpstr>COMBINE STRATEGIES?</vt:lpstr>
      <vt:lpstr>COMBINED STRATEGY:</vt:lpstr>
      <vt:lpstr>COMBINED STRATEGY PROJECTIONS</vt:lpstr>
      <vt:lpstr>PROFIT COMPARISON</vt:lpstr>
      <vt:lpstr>RECAP &amp;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LARIAT REVENUE OPTIMIZATION</dc:title>
  <dc:creator>Christiana Kim</dc:creator>
  <cp:lastModifiedBy>Christiana Kim</cp:lastModifiedBy>
  <cp:revision>55</cp:revision>
  <dcterms:created xsi:type="dcterms:W3CDTF">2021-02-03T00:02:57Z</dcterms:created>
  <dcterms:modified xsi:type="dcterms:W3CDTF">2021-03-16T23:49:49Z</dcterms:modified>
</cp:coreProperties>
</file>